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7" r:id="rId5"/>
    <p:sldId id="337" r:id="rId6"/>
    <p:sldId id="339" r:id="rId7"/>
    <p:sldId id="349" r:id="rId8"/>
    <p:sldId id="348" r:id="rId9"/>
    <p:sldId id="350" r:id="rId10"/>
    <p:sldId id="351" r:id="rId11"/>
    <p:sldId id="355" r:id="rId12"/>
    <p:sldId id="361" r:id="rId13"/>
    <p:sldId id="362" r:id="rId14"/>
    <p:sldId id="352" r:id="rId15"/>
    <p:sldId id="356" r:id="rId16"/>
    <p:sldId id="353" r:id="rId17"/>
    <p:sldId id="357" r:id="rId18"/>
    <p:sldId id="358" r:id="rId19"/>
    <p:sldId id="359" r:id="rId20"/>
    <p:sldId id="360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CE0368"/>
    <a:srgbClr val="FFB310"/>
    <a:srgbClr val="D73285"/>
    <a:srgbClr val="464646"/>
    <a:srgbClr val="A97378"/>
    <a:srgbClr val="0072C7"/>
    <a:srgbClr val="FF4E00"/>
    <a:srgbClr val="E13518"/>
    <a:srgbClr val="2C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86925" autoAdjust="0"/>
  </p:normalViewPr>
  <p:slideViewPr>
    <p:cSldViewPr snapToGrid="0" showGuides="1">
      <p:cViewPr varScale="1">
        <p:scale>
          <a:sx n="128" d="100"/>
          <a:sy n="128" d="100"/>
        </p:scale>
        <p:origin x="1836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23/06/2025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23/06/2025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C3A-3F14-9F68-CEB8-45CD828E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EA5E6D-397E-FF4F-9535-1546EFAED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79F34C1-CAA1-D7CC-0D33-9DB59BF43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4652F-F80C-A937-3C08-7D2BDCA60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91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23/06/2025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3857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Resulting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Identify variable types in the cleaned dataset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</a:t>
            </a:r>
            <a:r>
              <a:rPr lang="en-US" noProof="0" dirty="0" err="1">
                <a:solidFill>
                  <a:schemeClr val="tx2"/>
                </a:solidFill>
              </a:rPr>
              <a:t>bedroomCount</a:t>
            </a:r>
            <a:r>
              <a:rPr lang="en-US" noProof="0" dirty="0">
                <a:solidFill>
                  <a:schemeClr val="tx2"/>
                </a:solidFill>
              </a:rPr>
              <a:t>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Distribution visualization </a:t>
            </a:r>
          </a:p>
          <a:p>
            <a:r>
              <a:rPr lang="en-US" dirty="0">
                <a:solidFill>
                  <a:schemeClr val="accent1"/>
                </a:solidFill>
              </a:rPr>
              <a:t>Most &amp; least expensive</a:t>
            </a:r>
          </a:p>
          <a:p>
            <a:r>
              <a:rPr lang="en-US" dirty="0">
                <a:solidFill>
                  <a:schemeClr val="accent1"/>
                </a:solidFill>
              </a:rPr>
              <a:t>Most influential variables on price</a:t>
            </a:r>
          </a:p>
          <a:p>
            <a:r>
              <a:rPr lang="en-US" dirty="0">
                <a:solidFill>
                  <a:schemeClr val="accent1"/>
                </a:solidFill>
              </a:rPr>
              <a:t>Variables with Low or No Impact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Price Distribution by Locality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influential variables on price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54213-1290-A7EC-FAE9-AEB470C6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1" y="1354667"/>
            <a:ext cx="7711207" cy="45406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47DED-ECEA-FD35-6EE4-25B49F4BA8B6}"/>
              </a:ext>
            </a:extLst>
          </p:cNvPr>
          <p:cNvCxnSpPr>
            <a:cxnSpLocks/>
          </p:cNvCxnSpPr>
          <p:nvPr/>
        </p:nvCxnSpPr>
        <p:spPr>
          <a:xfrm flipH="1" flipV="1">
            <a:off x="6131560" y="1823720"/>
            <a:ext cx="2651760" cy="802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33233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</a:rPr>
              <a:t>Duplicated values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       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779001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Show Percentage of Missing Values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FDBC84DB-F4EA-03AD-D30C-8ABB199CE8F4}"/>
              </a:ext>
            </a:extLst>
          </p:cNvPr>
          <p:cNvSpPr/>
          <p:nvPr/>
        </p:nvSpPr>
        <p:spPr>
          <a:xfrm>
            <a:off x="14508432" y="6849502"/>
            <a:ext cx="8123937" cy="1536399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5F24-A873-5526-39E1-013F66895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85C7D87-7D5A-D2F7-633B-13EBA62F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67" y="2148729"/>
            <a:ext cx="4818122" cy="693839"/>
          </a:xfrm>
        </p:spPr>
        <p:txBody>
          <a:bodyPr rtlCol="0">
            <a:noAutofit/>
          </a:bodyPr>
          <a:lstStyle/>
          <a:p>
            <a:r>
              <a:rPr lang="en-US" sz="1800" dirty="0">
                <a:solidFill>
                  <a:schemeClr val="accent1"/>
                </a:solidFill>
              </a:rPr>
              <a:t>A </a:t>
            </a:r>
            <a:r>
              <a:rPr lang="en-US" sz="1800" b="1" dirty="0">
                <a:solidFill>
                  <a:schemeClr val="accent1"/>
                </a:solidFill>
              </a:rPr>
              <a:t>heatmap shows missing entries row by row</a:t>
            </a:r>
            <a:r>
              <a:rPr lang="en-US" sz="1800" dirty="0">
                <a:solidFill>
                  <a:schemeClr val="accent1"/>
                </a:solidFill>
              </a:rPr>
              <a:t>, which can highlight clusters or anomalies</a:t>
            </a: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A </a:t>
            </a:r>
            <a:r>
              <a:rPr lang="en-US" sz="1800" b="1" dirty="0">
                <a:solidFill>
                  <a:schemeClr val="accent1"/>
                </a:solidFill>
              </a:rPr>
              <a:t>bar plot summarizes the missing value count per feature</a:t>
            </a:r>
            <a:endParaRPr lang="en-US" sz="1800" dirty="0">
              <a:solidFill>
                <a:schemeClr val="accent1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CDE38A1-2F7E-E93B-3F14-17806F00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A4977DCC-F031-D80C-2059-8A93F40575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AAAC39-E2F7-017A-76F8-8B5ED48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Visualize Missingness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1074D-066A-C4EC-9BF7-0F2890A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95D79C-6226-201F-68CE-2A0612576550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Visualize Missingness  – Heatmap using seaborn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695572"/>
            <a:ext cx="7195423" cy="54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9308"/>
            <a:ext cx="10764227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bar plot (via `</a:t>
            </a:r>
            <a:r>
              <a:rPr lang="en-US" sz="2100" dirty="0" err="1">
                <a:solidFill>
                  <a:schemeClr val="accent2"/>
                </a:solidFill>
              </a:rPr>
              <a:t>missingno</a:t>
            </a:r>
            <a:r>
              <a:rPr lang="en-US" sz="2100" dirty="0">
                <a:solidFill>
                  <a:schemeClr val="accent2"/>
                </a:solidFill>
              </a:rPr>
              <a:t>`) summarizes the missing value count per feature</a:t>
            </a:r>
            <a:endParaRPr lang="en-US" sz="2100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</a:t>
            </a:r>
            <a:r>
              <a:rPr lang="en-US" sz="1500" b="1" dirty="0" err="1">
                <a:solidFill>
                  <a:schemeClr val="accent1"/>
                </a:solidFill>
              </a:rPr>
              <a:t>bedroomCount</a:t>
            </a:r>
            <a:r>
              <a:rPr lang="en-US" sz="1500" b="1" dirty="0">
                <a:solidFill>
                  <a:schemeClr val="accent1"/>
                </a:solidFill>
              </a:rPr>
              <a:t>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Columns and rows with missing impact</a:t>
            </a:r>
          </a:p>
          <a:p>
            <a:r>
              <a:rPr lang="en-US" dirty="0">
                <a:solidFill>
                  <a:schemeClr val="accent2"/>
                </a:solidFill>
              </a:rPr>
              <a:t>Assessing impact </a:t>
            </a:r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Dataset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Save new dataset with missing values removed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1551250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2878879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1744210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086577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1551250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2878879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1891899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068457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1551250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2878879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1899336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035777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4375</TotalTime>
  <Words>1327</Words>
  <Application>Microsoft Office PowerPoint</Application>
  <PresentationFormat>Widescreen</PresentationFormat>
  <Paragraphs>159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Abadi</vt:lpstr>
      <vt:lpstr>Aptos</vt:lpstr>
      <vt:lpstr>Arial</vt:lpstr>
      <vt:lpstr>Calibri</vt:lpstr>
      <vt:lpstr>Corbel</vt:lpstr>
      <vt:lpstr>Segoe UI</vt:lpstr>
      <vt:lpstr>Wingdings</vt:lpstr>
      <vt:lpstr>Thème Office</vt:lpstr>
      <vt:lpstr>Immoweb – Exploratory data Analysis</vt:lpstr>
      <vt:lpstr>Previewing the Dataset with df.head()</vt:lpstr>
      <vt:lpstr>Duplicated values</vt:lpstr>
      <vt:lpstr>Show Percentage of Missing Values</vt:lpstr>
      <vt:lpstr>Visualize Missingness</vt:lpstr>
      <vt:lpstr>Visualize Missingness  – Heatmap using seaborn</vt:lpstr>
      <vt:lpstr>bar plot (via `missingno`) summarizes the missing value count per feature</vt:lpstr>
      <vt:lpstr>Dataset cleaning</vt:lpstr>
      <vt:lpstr>Save new dataset with missing values removed</vt:lpstr>
      <vt:lpstr>Resulting Missing data matrix</vt:lpstr>
      <vt:lpstr>Identify variable types in the cleaned dataset</vt:lpstr>
      <vt:lpstr>Data analysis</vt:lpstr>
      <vt:lpstr>Distribution visualization</vt:lpstr>
      <vt:lpstr>Most &amp; Least Expensive per town</vt:lpstr>
      <vt:lpstr>Price Distribution by Locality</vt:lpstr>
      <vt:lpstr>Most &amp; Least Expensive per province</vt:lpstr>
      <vt:lpstr>Most influential variables on 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236</cp:revision>
  <dcterms:created xsi:type="dcterms:W3CDTF">2024-05-06T12:06:53Z</dcterms:created>
  <dcterms:modified xsi:type="dcterms:W3CDTF">2025-06-24T11:19:21Z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